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1ae7bdaa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1ae7bdaa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1ed8feb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1ed8feb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1ae7bdaa7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1ae7bdaa7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1ed8feb4e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11ed8feb4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1ed8feb4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1ed8feb4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1ed8feb4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11ed8feb4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1ed8feb4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1ed8feb4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1ed8feb4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1ed8feb4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59b18d918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59b18d9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59b18d918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59b18d91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1ae7bdaa7_0_3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1ae7bdaa7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1ed8feb4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1ed8feb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1ae7bdaa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1ae7bdaa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1ed8feb4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1ed8feb4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528200" y="1735050"/>
            <a:ext cx="60876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Hotel pet friendly</a:t>
            </a:r>
            <a:endParaRPr/>
          </a:p>
        </p:txBody>
      </p:sp>
      <p:sp>
        <p:nvSpPr>
          <p:cNvPr id="55" name="Google Shape;55;p13"/>
          <p:cNvSpPr txBox="1"/>
          <p:nvPr>
            <p:ph idx="4294967295" type="subTitle"/>
          </p:nvPr>
        </p:nvSpPr>
        <p:spPr>
          <a:xfrm>
            <a:off x="624850" y="3608875"/>
            <a:ext cx="18423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</a:rPr>
              <a:t>Aline Fortes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</a:rPr>
              <a:t>Mateus Freitas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</a:rPr>
              <a:t>Marina Ribas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</a:rPr>
              <a:t>Nataly Fortes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</a:rPr>
              <a:t>Nicolas Pontes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4850">
                <a:solidFill>
                  <a:schemeClr val="dk1"/>
                </a:solidFill>
              </a:rPr>
              <a:t>Vítor Francisco</a:t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900" y="152400"/>
            <a:ext cx="1376700" cy="15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title"/>
          </p:nvPr>
        </p:nvSpPr>
        <p:spPr>
          <a:xfrm>
            <a:off x="1528200" y="2621100"/>
            <a:ext cx="58890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Projeto - Aplicações para processos de negócio</a:t>
            </a:r>
            <a:br>
              <a:rPr lang="pt-BR" sz="2000"/>
            </a:br>
            <a:r>
              <a:rPr lang="pt-BR" sz="2000"/>
              <a:t>Prof. Eveline Veloso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25" y="152400"/>
            <a:ext cx="74572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8325"/>
            <a:ext cx="9144001" cy="247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1644350" y="2285400"/>
            <a:ext cx="55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Vídeo (passamos o vídeo do processo da etapa 4)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1832250" y="1698900"/>
            <a:ext cx="5479500" cy="17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700"/>
              <a:t>Analytics</a:t>
            </a:r>
            <a:endParaRPr i="1" sz="3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29500"/>
            <a:ext cx="85206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400"/>
              </a:spcAft>
              <a:buNone/>
            </a:pPr>
            <a:r>
              <a:rPr b="1" lang="pt-BR" sz="1644"/>
              <a:t> Relatório de Período com maior número de início de reservas</a:t>
            </a:r>
            <a:br>
              <a:rPr b="1" lang="pt-BR" sz="1200"/>
            </a:br>
            <a:endParaRPr/>
          </a:p>
        </p:txBody>
      </p:sp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68600"/>
            <a:ext cx="85206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400"/>
              </a:spcAft>
              <a:buNone/>
            </a:pPr>
            <a:r>
              <a:rPr b="1" lang="pt-BR" sz="1644"/>
              <a:t>Indicadores chave: </a:t>
            </a:r>
            <a:r>
              <a:rPr b="1" lang="pt-BR" sz="1644"/>
              <a:t>Volume de check-in, Período com maior volume de entrada de clientes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213" y="864175"/>
            <a:ext cx="5541585" cy="341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29500"/>
            <a:ext cx="85206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400"/>
              </a:spcAft>
              <a:buNone/>
            </a:pPr>
            <a:r>
              <a:rPr b="1" lang="pt-BR" sz="1644"/>
              <a:t> Histórico de Pets hospedados por espécie</a:t>
            </a:r>
            <a:endParaRPr/>
          </a:p>
        </p:txBody>
      </p:sp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68600"/>
            <a:ext cx="85206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400"/>
              </a:spcAft>
              <a:buNone/>
            </a:pPr>
            <a:r>
              <a:rPr b="1" lang="pt-BR" sz="1644"/>
              <a:t>Indicador chave: Espécie de animal com maior número de entradas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738313"/>
            <a:ext cx="57340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29500"/>
            <a:ext cx="85206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400"/>
              </a:spcAft>
              <a:buNone/>
            </a:pPr>
            <a:r>
              <a:rPr b="1" lang="pt-BR" sz="1644"/>
              <a:t> Ticket médio de reserva mensal</a:t>
            </a:r>
            <a:endParaRPr/>
          </a:p>
        </p:txBody>
      </p:sp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68600"/>
            <a:ext cx="85206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400"/>
              </a:spcAft>
              <a:buNone/>
            </a:pPr>
            <a:r>
              <a:rPr b="1" lang="pt-BR" sz="1644"/>
              <a:t>Indicador chave:  Ticket médio mensal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804863"/>
            <a:ext cx="573405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29500"/>
            <a:ext cx="85206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400"/>
              </a:spcAft>
              <a:buNone/>
            </a:pPr>
            <a:r>
              <a:rPr b="1" lang="pt-BR" sz="1644"/>
              <a:t>Faturamento mensal</a:t>
            </a:r>
            <a:endParaRPr/>
          </a:p>
        </p:txBody>
      </p:sp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68600"/>
            <a:ext cx="85206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500"/>
              </a:spcBef>
              <a:spcAft>
                <a:spcPts val="400"/>
              </a:spcAft>
              <a:buNone/>
            </a:pPr>
            <a:r>
              <a:rPr b="1" lang="pt-BR" sz="1644"/>
              <a:t>Indicadores chave:  Income mensal, receita, capital de giro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804863"/>
            <a:ext cx="573405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Software precisa de uma identificação por nome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Precisa-se melhorar títulos de telas para que fiquem mais intuitivos ao usuário médio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A gestão de risco com relação a possíveis inputs e operações inválidas e cancelamento de operações precisa ser trabalhada.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Adiciona-se mais restrições e valores padrão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Fornecer uma documentação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171600"/>
            <a:ext cx="8696700" cy="29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pt-BR" sz="850">
                <a:solidFill>
                  <a:schemeClr val="dk1"/>
                </a:solidFill>
              </a:rPr>
              <a:t>2. ABINPET. "Dados de Mercado." Disponível em: [ABINPET - Dados de Mercado](https://abinpet.org.br/dados-de-mercado/). Acesso em 8 de junho de 2024.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pt-BR" sz="850">
                <a:solidFill>
                  <a:schemeClr val="dk1"/>
                </a:solidFill>
              </a:rPr>
              <a:t>3. ABINPET. "Indústria Pet cresce 11,6% em 2023 em relação a 2022." Disponível em: [ABINPET - Indústria Pet cresce 11,6% em 2023](https://abinpet.org.br/2024/01/industria-pet-cresce-116em-2023-em-relacao-a-2022). Acesso em 8 de junho de 2024.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pt-BR" sz="850">
                <a:solidFill>
                  <a:schemeClr val="dk1"/>
                </a:solidFill>
              </a:rPr>
              <a:t>4. Governo Federal do Brasil. "Cresce número de brasileiros que pretendem viajar com seus 'pets' na retomada do setor." Disponível em: [Governo Federal - Cresce número de brasileiros que pretendem viajar com seus 'pets'](https://www.gov.br/turismo/pt-br/assuntos/noticias/cresce-numero-de-brasileiros-que-pretendem-viajar-com-seus-201cpets201d-na-retomada-do-setor). Acesso em 8 de junho de 2024.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pt-BR" sz="850">
                <a:solidFill>
                  <a:schemeClr val="dk1"/>
                </a:solidFill>
              </a:rPr>
              <a:t>5. Omnibees. "Aumento de hotéis pet-friendly: confira quais são as vantagens dessa nova realidade." Disponível em: [Omnibees - Aumento de hotéis pet-friendly](https://omnibees.com/2023/04/aumento-de-hoteis-pet-friendly-confira-quais-sao-as-vantagens-dessa-nova-realidade/). Acesso em 8 de junho de 2024.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pt-BR" sz="850">
                <a:solidFill>
                  <a:schemeClr val="dk1"/>
                </a:solidFill>
              </a:rPr>
              <a:t>6. Onfly. "Posso levar meu pet em uma viagem corporativa?" Disponível em: [Onfly - Posso levar pet em uma viagem corporativa?](https://www.onfly.com.br/blog/posso-levar-pet-em-uma-viagem-corporativa/#:~:text=Segundo%20pesquisa%20da%20Decode%2C%20empresa,empresa%20em%20rela%C3%A7%C3%A3o%20a%20isso). Acesso em 8 de junho de 2024.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pt-BR" sz="850">
                <a:solidFill>
                  <a:schemeClr val="dk1"/>
                </a:solidFill>
              </a:rPr>
              <a:t>7. Governo Federal do Brasil. "Outro dado, agora do site Turismo, aponta que 30% dos hotéis brasileiros já estão preparados para receber este novo hóspede." Disponível em: [Governo Federal - Hotéis preparados para receber pets](https://www.gov.br/turismo/pt-br/assuntos/noticias/cresce-numero-de-brasileiro</a:t>
            </a:r>
            <a:endParaRPr sz="72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20825" y="2248050"/>
            <a:ext cx="3110100" cy="6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Contexto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Pós pandemia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Aumento de 238% da procura pelo serviço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82% das pessoas querem viajar com os pets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Processos manuais propensos a erros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700" y="152400"/>
            <a:ext cx="879900" cy="10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-226800" y="1698900"/>
            <a:ext cx="9597600" cy="17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700"/>
              <a:t>“Data is the new Oil”</a:t>
            </a:r>
            <a:endParaRPr i="1" sz="3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Objetivo: Automatizar processos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pt-BR" sz="1600">
                <a:solidFill>
                  <a:schemeClr val="dk1"/>
                </a:solidFill>
              </a:rPr>
              <a:t>Otimizar procedimentos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pt-BR" sz="1600">
                <a:solidFill>
                  <a:schemeClr val="dk1"/>
                </a:solidFill>
              </a:rPr>
              <a:t>Automatizar e integrar sistema de reserva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pt-BR" sz="1600">
                <a:solidFill>
                  <a:schemeClr val="dk1"/>
                </a:solidFill>
              </a:rPr>
              <a:t>Gestão financeira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pt-BR" sz="1600">
                <a:solidFill>
                  <a:schemeClr val="dk1"/>
                </a:solidFill>
              </a:rPr>
              <a:t>Gerenciar acomodações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451" y="1302200"/>
            <a:ext cx="2225275" cy="148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475" y="1302212"/>
            <a:ext cx="1111649" cy="148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200" y="2906850"/>
            <a:ext cx="1357525" cy="20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3062" y="3058087"/>
            <a:ext cx="2600688" cy="173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Participantes do processo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Gerente do hotel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Recepcionistas</a:t>
            </a:r>
            <a:r>
              <a:rPr lang="pt-BR" sz="1800">
                <a:solidFill>
                  <a:schemeClr val="dk1"/>
                </a:solidFill>
              </a:rPr>
              <a:t> (funcionário)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Cliente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750" y="690850"/>
            <a:ext cx="2429775" cy="16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2125" y="1298713"/>
            <a:ext cx="1442125" cy="21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899" y="2456550"/>
            <a:ext cx="2553626" cy="17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1832250" y="1698900"/>
            <a:ext cx="5479500" cy="17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700"/>
              <a:t>TO BE - Solução automatizada</a:t>
            </a:r>
            <a:endParaRPr i="1" sz="3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1480650" y="52500"/>
            <a:ext cx="6182700" cy="5038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200" y="52500"/>
            <a:ext cx="5973600" cy="5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00" y="152400"/>
            <a:ext cx="84205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7150"/>
            <a:ext cx="9144000" cy="376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